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5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8a27522ec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8a27522ec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8a27522ec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8a27522e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a444a82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a444a82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a444a82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8a444a82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a444a825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a444a825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8a444a825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8a444a825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8a444a82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8a444a82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8a444a82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8a444a82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8a444a825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8a444a825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8a444a825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8a444a825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9e470d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9e470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8a444a825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8a444a825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8a444a825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8a444a825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8a444a825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8a444a825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8a444a825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8a444a825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8a444a825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8a444a825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8a444a825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8a444a825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8a444a825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8a444a825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8a444a825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8a444a825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8a444a825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8a444a825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8a444a825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8a444a825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e470d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e470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8a444a825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8a444a825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8a444a825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8a444a825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8a444a825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8a444a825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8a444a825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8a444a825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8a444a825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8a444a825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a27522e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a27522e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8a27522e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8a27522e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a27522e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8a27522e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8a27522e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8a27522e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8a27522e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8a27522e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8a27522ec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8a27522e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5.png"/><Relationship Id="rId5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roberto.kraenkel@unesp.br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16.png"/><Relationship Id="rId7" Type="http://schemas.openxmlformats.org/officeDocument/2006/relationships/image" Target="../media/image25.png"/><Relationship Id="rId8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6.pn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1088250" y="1826175"/>
            <a:ext cx="69675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Falácias na era do ‘big data’ 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196175" y="3059825"/>
            <a:ext cx="69675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</a:t>
            </a:r>
            <a:r>
              <a:rPr lang="pt-BR" sz="1800"/>
              <a:t>nstituto de Física Teórica - UNESP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ICTP- South American Institute for Fundamental Research</a:t>
            </a:r>
            <a:endParaRPr sz="180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000" y="219913"/>
            <a:ext cx="1689888" cy="168988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1475900" y="4022100"/>
            <a:ext cx="73443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Roberto Kraenkel</a:t>
            </a:r>
            <a:endParaRPr i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175" y="397052"/>
            <a:ext cx="2956800" cy="133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311700" y="230380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visualização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estimativas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estatística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312350" y="7045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Visualização de dados</a:t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50" y="1726025"/>
            <a:ext cx="5075501" cy="29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5590225" y="1669025"/>
            <a:ext cx="33099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Gráfico da temperatura média da Terra desde 1880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 que há de errado com ele?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50" y="2571750"/>
            <a:ext cx="2864725" cy="223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950" y="2851275"/>
            <a:ext cx="4990574" cy="16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698125" y="455925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Temperatura média da Terra 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3291250" y="1530825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estes gráficos fazem sentido</a:t>
            </a:r>
            <a:endParaRPr b="1" i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170650" y="-276845"/>
            <a:ext cx="8222100" cy="23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Com escalas escolhidas a dedo, pode-se torturar qualquer gráfico</a:t>
            </a:r>
            <a:endParaRPr sz="3600"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950" y="1676725"/>
            <a:ext cx="530455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313450" y="2479150"/>
            <a:ext cx="2678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Esse é o gráfico da identidade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 =x</a:t>
            </a:r>
            <a:endParaRPr b="1" i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12350" y="7045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Visualização de dados</a:t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312350" y="1917450"/>
            <a:ext cx="4403700" cy="11112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Superposições de gráficos sem sentido.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Correlação não é causação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075" y="1852225"/>
            <a:ext cx="3838224" cy="292082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877850" y="3818450"/>
            <a:ext cx="3838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Incidência de câncer no EUA no mesmo gráfico que a quantidade de glifosato aplicado em plantações de soja e milho nos EUA.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98700" y="362600"/>
            <a:ext cx="8624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Gráficos para todos os gostos.</a:t>
            </a:r>
            <a:endParaRPr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750" y="1543350"/>
            <a:ext cx="6815999" cy="268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/>
        </p:nvSpPr>
        <p:spPr>
          <a:xfrm>
            <a:off x="1040550" y="428700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Suicídios por enforcamento, estrangulamento ou sufocação  X  gastos em ciência, tecnologoa e espaço dos EUA 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398700" y="362600"/>
            <a:ext cx="8624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Gráficos para todos os gostos.</a:t>
            </a: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1040550" y="428700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Doutorados em engenharia  X consumo de queijo, per capita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575" y="1181350"/>
            <a:ext cx="3588128" cy="278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398700" y="362600"/>
            <a:ext cx="8624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Gráficos para todos os gostos.</a:t>
            </a:r>
            <a:endParaRPr/>
          </a:p>
        </p:txBody>
      </p:sp>
      <p:sp>
        <p:nvSpPr>
          <p:cNvPr id="210" name="Google Shape;210;p29"/>
          <p:cNvSpPr txBox="1"/>
          <p:nvPr/>
        </p:nvSpPr>
        <p:spPr>
          <a:xfrm>
            <a:off x="1040550" y="428700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Pessoas que morreram afogadas numa piscina X número de filmes que  Nicholas Cage atua por ano.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125" y="1353800"/>
            <a:ext cx="7053738" cy="27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398700" y="362600"/>
            <a:ext cx="8624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Gráficos para todos os gostos.</a:t>
            </a:r>
            <a:endParaRPr/>
          </a:p>
        </p:txBody>
      </p:sp>
      <p:sp>
        <p:nvSpPr>
          <p:cNvPr id="217" name="Google Shape;217;p30"/>
          <p:cNvSpPr txBox="1"/>
          <p:nvPr/>
        </p:nvSpPr>
        <p:spPr>
          <a:xfrm>
            <a:off x="1040550" y="428700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Aumento de renda individual entre 1980 e 2016, por grupos de renda.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825" y="1353800"/>
            <a:ext cx="4000948" cy="27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/>
          <p:nvPr/>
        </p:nvSpPr>
        <p:spPr>
          <a:xfrm>
            <a:off x="5300225" y="1475775"/>
            <a:ext cx="3291300" cy="27807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Neste caso, o eixo horizontal mudou de escala depois dos 90%.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Como seria o gráfico correto?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398700" y="362600"/>
            <a:ext cx="8624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Gráficos para todos os gostos.</a:t>
            </a:r>
            <a:endParaRPr/>
          </a:p>
        </p:txBody>
      </p:sp>
      <p:sp>
        <p:nvSpPr>
          <p:cNvPr id="225" name="Google Shape;225;p31"/>
          <p:cNvSpPr txBox="1"/>
          <p:nvPr/>
        </p:nvSpPr>
        <p:spPr>
          <a:xfrm>
            <a:off x="1040550" y="428700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Mortes por armas de fogo na Flórida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5243250" y="2416150"/>
            <a:ext cx="329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 eixo vertical está invertido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675" y="1353800"/>
            <a:ext cx="2864726" cy="278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mundo está imerso em </a:t>
            </a:r>
            <a:endParaRPr/>
          </a:p>
        </p:txBody>
      </p:sp>
      <p:sp>
        <p:nvSpPr>
          <p:cNvPr id="95" name="Google Shape;95;p14"/>
          <p:cNvSpPr txBox="1"/>
          <p:nvPr>
            <p:ph type="title"/>
          </p:nvPr>
        </p:nvSpPr>
        <p:spPr>
          <a:xfrm>
            <a:off x="355225" y="2924925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BESTEIRAS</a:t>
            </a:r>
            <a:endParaRPr b="1"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875" y="1361063"/>
            <a:ext cx="3492750" cy="22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398700" y="362600"/>
            <a:ext cx="8624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Gráficos para todos os gostos.</a:t>
            </a:r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901800" y="420150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 habilidades mais requisitadas de desenvolvedores de programas.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5300225" y="1475775"/>
            <a:ext cx="329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Este já não faz o mínimo sentido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" name="Google Shape;2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550" y="1201400"/>
            <a:ext cx="3468175" cy="310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398700" y="362600"/>
            <a:ext cx="8624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Cuidado com os gráficos de barras</a:t>
            </a:r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00" y="2222675"/>
            <a:ext cx="3100650" cy="27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039" y="2222675"/>
            <a:ext cx="3280136" cy="27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/>
          <p:nvPr/>
        </p:nvSpPr>
        <p:spPr>
          <a:xfrm>
            <a:off x="504100" y="1201400"/>
            <a:ext cx="8343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Número de horas semanais trabalhadas em média, por trabalhador em tempo integral, segundo países da União Européia.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Os gráficos mostram os mesmos dados, mas passam impressões diferentes.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Estimativas de Fermi</a:t>
            </a:r>
            <a:endParaRPr b="1"/>
          </a:p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265500" y="2768999"/>
            <a:ext cx="4045200" cy="22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Enrico Fermi foi um físico italiano, depois radicado nos EUA, agraciado com o prêmio Nobel em 1938</a:t>
            </a:r>
            <a:endParaRPr/>
          </a:p>
        </p:txBody>
      </p:sp>
      <p:sp>
        <p:nvSpPr>
          <p:cNvPr id="250" name="Google Shape;250;p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350" y="1095407"/>
            <a:ext cx="3837000" cy="295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294250" y="724200"/>
            <a:ext cx="4045200" cy="3695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Fermi era famoso em fazer boas estimativas</a:t>
            </a:r>
            <a:endParaRPr b="1"/>
          </a:p>
        </p:txBody>
      </p:sp>
      <p:sp>
        <p:nvSpPr>
          <p:cNvPr id="257" name="Google Shape;257;p3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3600"/>
              <a:t>Quantos afinadores de piano há em Chicago?</a:t>
            </a:r>
            <a:endParaRPr b="1"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368225" y="169650"/>
            <a:ext cx="3740700" cy="19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A fraude no auxílio alimentação americano</a:t>
            </a:r>
            <a:endParaRPr sz="3600"/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325" y="152400"/>
            <a:ext cx="4638675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 txBox="1"/>
          <p:nvPr/>
        </p:nvSpPr>
        <p:spPr>
          <a:xfrm>
            <a:off x="246825" y="2863275"/>
            <a:ext cx="3628500" cy="2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 2016 , as fraudes no programa de auxílio alimentação de pessoas em extrema pobreza nos EUA teve um aumento e chegou a 70 milhões!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MUITO ou POUCO?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/>
        </p:nvSpPr>
        <p:spPr>
          <a:xfrm>
            <a:off x="1025850" y="413200"/>
            <a:ext cx="7340400" cy="3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Os EUA tem 300.000.00 de pessoas.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Quantos recebem o auxílio? --- Vamos chutar uns 10%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Quanto vale por ano este auxílo: certamente não é U$ 100, nem U$ 10000. Vamos dizer que seja algo para a pessoa simplesmente não morrer de fome. Digamos U$1200 por ano.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Temos 30 milhões de pessoas cada uma recebendo 1200 dólares por ano, o que dá: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36 bilhões de dólares:  36.000.000.000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fraude representa :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70.000.000/36.000.000.000 =</a:t>
            </a:r>
            <a:r>
              <a:rPr b="1"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0,2% do programa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/>
        </p:nvSpPr>
        <p:spPr>
          <a:xfrm>
            <a:off x="1054350" y="954600"/>
            <a:ext cx="7340400" cy="4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Um comércio qualquer, uma empresa, considera que 3% de perdas por fraudes e erros é aceitável.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 curioso é que a FOX informou o montante errado. Na realidade é muito maior, algo próximo de 300 milhões ao ano.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 que é próximo de 1%. Ainda assim, um número baixo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FFFFFF"/>
                </a:solidFill>
              </a:rPr>
              <a:t>￼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>
            <p:ph type="title"/>
          </p:nvPr>
        </p:nvSpPr>
        <p:spPr>
          <a:xfrm>
            <a:off x="384375" y="357122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versão local</a:t>
            </a:r>
            <a:endParaRPr/>
          </a:p>
        </p:txBody>
      </p:sp>
      <p:pic>
        <p:nvPicPr>
          <p:cNvPr id="281" name="Google Shape;28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3288"/>
            <a:ext cx="4419599" cy="229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875" y="1703750"/>
            <a:ext cx="3797725" cy="22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FFFFFF"/>
                </a:solidFill>
              </a:rPr>
              <a:t>￼</a:t>
            </a:r>
            <a:endParaRPr/>
          </a:p>
        </p:txBody>
      </p:sp>
      <p:sp>
        <p:nvSpPr>
          <p:cNvPr id="284" name="Google Shape;284;p39"/>
          <p:cNvSpPr txBox="1"/>
          <p:nvPr/>
        </p:nvSpPr>
        <p:spPr>
          <a:xfrm>
            <a:off x="152400" y="4182875"/>
            <a:ext cx="89916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1,3 bilhões em </a:t>
            </a:r>
            <a:r>
              <a:rPr b="1" lang="pt-BR" sz="30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DOIS ANOS</a:t>
            </a:r>
            <a:endParaRPr b="1" sz="30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Vejamos se é muito ou pouco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/>
        </p:nvSpPr>
        <p:spPr>
          <a:xfrm>
            <a:off x="783625" y="698150"/>
            <a:ext cx="7394700" cy="4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Dado básico: 14 milhões de famílias recebem bolsa-família.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Quanto vale este auxílio?  ----- Digamos que não é R$ 10 nem R$ 1000.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 tal R$ 10,00 por dia?  Assim, por ano teríamos algo próximo de R$ 3650,00.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3600 x 14.000.000 = 50.400.000.000 reais por ano.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fraude representa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1.3/100 = 0.013 ======</a:t>
            </a: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1,3 % do programa 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type="title"/>
          </p:nvPr>
        </p:nvSpPr>
        <p:spPr>
          <a:xfrm>
            <a:off x="298875" y="44259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Estatística</a:t>
            </a:r>
            <a:endParaRPr/>
          </a:p>
        </p:txBody>
      </p:sp>
      <p:sp>
        <p:nvSpPr>
          <p:cNvPr id="295" name="Google Shape;295;p41"/>
          <p:cNvSpPr txBox="1"/>
          <p:nvPr/>
        </p:nvSpPr>
        <p:spPr>
          <a:xfrm>
            <a:off x="298875" y="205170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Vamos jogar cara ou coroa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6" name="Google Shape;2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075" y="2908200"/>
            <a:ext cx="497205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0" y="32819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Fake news por todo lado</a:t>
            </a:r>
            <a:endParaRPr sz="3600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9401"/>
            <a:ext cx="4025225" cy="22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025" y="1319397"/>
            <a:ext cx="4661574" cy="320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4238" y="1781175"/>
            <a:ext cx="460057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>
            <a:off x="402275" y="361425"/>
            <a:ext cx="8418000" cy="26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Os carros na pista ao lado vão mais rápido</a:t>
            </a:r>
            <a:endParaRPr/>
          </a:p>
        </p:txBody>
      </p:sp>
      <p:pic>
        <p:nvPicPr>
          <p:cNvPr id="302" name="Google Shape;3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600" y="2741050"/>
            <a:ext cx="2218704" cy="18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2"/>
          <p:cNvSpPr txBox="1"/>
          <p:nvPr/>
        </p:nvSpPr>
        <p:spPr>
          <a:xfrm>
            <a:off x="3992925" y="2741050"/>
            <a:ext cx="7356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verdade!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>
            <p:ph type="title"/>
          </p:nvPr>
        </p:nvSpPr>
        <p:spPr>
          <a:xfrm>
            <a:off x="598100" y="402281"/>
            <a:ext cx="8222100" cy="25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Qual é o tamanho médio de uma turma na escola?</a:t>
            </a:r>
            <a:endParaRPr/>
          </a:p>
        </p:txBody>
      </p:sp>
      <p:sp>
        <p:nvSpPr>
          <p:cNvPr id="309" name="Google Shape;309;p43"/>
          <p:cNvSpPr/>
          <p:nvPr/>
        </p:nvSpPr>
        <p:spPr>
          <a:xfrm>
            <a:off x="402300" y="2991275"/>
            <a:ext cx="1436700" cy="1134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3"/>
          <p:cNvSpPr/>
          <p:nvPr/>
        </p:nvSpPr>
        <p:spPr>
          <a:xfrm>
            <a:off x="2336250" y="2991275"/>
            <a:ext cx="1436700" cy="1134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3"/>
          <p:cNvSpPr/>
          <p:nvPr/>
        </p:nvSpPr>
        <p:spPr>
          <a:xfrm>
            <a:off x="4126525" y="2991275"/>
            <a:ext cx="1436700" cy="1134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3"/>
          <p:cNvSpPr/>
          <p:nvPr/>
        </p:nvSpPr>
        <p:spPr>
          <a:xfrm>
            <a:off x="5916800" y="2991275"/>
            <a:ext cx="1436700" cy="1134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3"/>
          <p:cNvSpPr/>
          <p:nvPr/>
        </p:nvSpPr>
        <p:spPr>
          <a:xfrm>
            <a:off x="7707075" y="2991275"/>
            <a:ext cx="1436700" cy="1134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3"/>
          <p:cNvSpPr txBox="1"/>
          <p:nvPr/>
        </p:nvSpPr>
        <p:spPr>
          <a:xfrm>
            <a:off x="703975" y="3129575"/>
            <a:ext cx="9771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50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43"/>
          <p:cNvSpPr txBox="1"/>
          <p:nvPr/>
        </p:nvSpPr>
        <p:spPr>
          <a:xfrm>
            <a:off x="2645000" y="3129575"/>
            <a:ext cx="9771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40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43"/>
          <p:cNvSpPr txBox="1"/>
          <p:nvPr/>
        </p:nvSpPr>
        <p:spPr>
          <a:xfrm>
            <a:off x="4428113" y="3129575"/>
            <a:ext cx="9771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6301500" y="3129575"/>
            <a:ext cx="9771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8093600" y="3129575"/>
            <a:ext cx="9771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/>
          <p:nvPr>
            <p:ph type="title"/>
          </p:nvPr>
        </p:nvSpPr>
        <p:spPr>
          <a:xfrm>
            <a:off x="199150" y="179200"/>
            <a:ext cx="8222100" cy="2023200"/>
          </a:xfrm>
          <a:prstGeom prst="rect">
            <a:avLst/>
          </a:prstGeom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/>
              <a:t>Tamanho médio de uma turma = 30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pois (50+40+30+20+10)/5 = </a:t>
            </a:r>
            <a:r>
              <a:rPr lang="pt-BR" sz="2400">
                <a:solidFill>
                  <a:srgbClr val="FFFF00"/>
                </a:solidFill>
              </a:rPr>
              <a:t>30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324" name="Google Shape;324;p44"/>
          <p:cNvSpPr txBox="1"/>
          <p:nvPr/>
        </p:nvSpPr>
        <p:spPr>
          <a:xfrm>
            <a:off x="199150" y="2692850"/>
            <a:ext cx="8762700" cy="16041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Enquete sobre o tamanho médio da turma junto aos alunos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(50x50 +40x40 +30x30 +20x20 +10x10)/150 = </a:t>
            </a:r>
            <a:r>
              <a:rPr lang="pt-BR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36.66</a:t>
            </a:r>
            <a:endParaRPr sz="24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 txBox="1"/>
          <p:nvPr>
            <p:ph type="title"/>
          </p:nvPr>
        </p:nvSpPr>
        <p:spPr>
          <a:xfrm>
            <a:off x="455925" y="156752"/>
            <a:ext cx="83784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há de errado com esta pesquisa</a:t>
            </a:r>
            <a:endParaRPr/>
          </a:p>
        </p:txBody>
      </p:sp>
      <p:pic>
        <p:nvPicPr>
          <p:cNvPr id="330" name="Google Shape;33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25" y="1951051"/>
            <a:ext cx="3876975" cy="12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825" y="1383139"/>
            <a:ext cx="2931450" cy="23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5"/>
          <p:cNvSpPr txBox="1"/>
          <p:nvPr/>
        </p:nvSpPr>
        <p:spPr>
          <a:xfrm>
            <a:off x="901800" y="3865175"/>
            <a:ext cx="7340400" cy="11298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Os autores afirmam que criaram um algoritmo que reconhece se uma pessoa é criminosa apenas partir de uma foto do rosto da pessoa.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AONDE ESTÁ O PROBLEMA COM ESTE ESTUDO?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obrigado por sua atenção</a:t>
            </a:r>
            <a:endParaRPr b="1"/>
          </a:p>
        </p:txBody>
      </p:sp>
      <p:sp>
        <p:nvSpPr>
          <p:cNvPr id="338" name="Google Shape;338;p46"/>
          <p:cNvSpPr txBox="1"/>
          <p:nvPr/>
        </p:nvSpPr>
        <p:spPr>
          <a:xfrm>
            <a:off x="2350900" y="3533475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Roberto Kraenkel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roberto.kraenkel@unesp.br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9" name="Google Shape;33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175" y="397052"/>
            <a:ext cx="2956800" cy="133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4000" y="219913"/>
            <a:ext cx="1689888" cy="168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265500" y="956400"/>
            <a:ext cx="4045200" cy="346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Governos e pessoas não levam evidências em conta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450" y="603250"/>
            <a:ext cx="4045200" cy="17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713" y="2815449"/>
            <a:ext cx="3726575" cy="17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8287" y="603250"/>
            <a:ext cx="4117531" cy="17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4501" y="3096637"/>
            <a:ext cx="4425075" cy="14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4720" y="122220"/>
            <a:ext cx="3560425" cy="24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08175" y="2579481"/>
            <a:ext cx="2317750" cy="22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BASTA !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BESTEIROL CLÁSSICO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750" y="217225"/>
            <a:ext cx="3453025" cy="450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359250" y="3671900"/>
            <a:ext cx="38577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MENTIRA pura e simples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749" y="1335366"/>
            <a:ext cx="3453026" cy="227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0738" y="1335375"/>
            <a:ext cx="3857700" cy="2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2A3990"/>
                </a:solidFill>
              </a:rPr>
              <a:t>￼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BESTEIROL CLÁSSICO</a:t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359250" y="3634525"/>
            <a:ext cx="38577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 apenas frases infelizes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2A3990"/>
                </a:solidFill>
              </a:rPr>
              <a:t>￼</a:t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250" y="1286825"/>
            <a:ext cx="3857700" cy="234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265500" y="1151100"/>
            <a:ext cx="41604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BESTEIROL CORPORATIVO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265500" y="3576650"/>
            <a:ext cx="38577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enrolação 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825" y="95250"/>
            <a:ext cx="272040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434" y="-209550"/>
            <a:ext cx="288518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1609" y="0"/>
            <a:ext cx="288518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3413" y="227000"/>
            <a:ext cx="3921579" cy="45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1" type="subTitle"/>
          </p:nvPr>
        </p:nvSpPr>
        <p:spPr>
          <a:xfrm>
            <a:off x="207900" y="343575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Vamos aprender a detectá-lo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207900" y="1204500"/>
            <a:ext cx="41604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BESTEIROL AVANÇADO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4914900" y="216450"/>
            <a:ext cx="3657600" cy="47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USA DADOS EM FORMA DE TABELAS E GRÁFICOS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USA LINGUAGEM PRETENSAMENTE CIENTÍFICA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APRESENTA NÚMEROS 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NÃO MENTE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É CATEGÓRICO</a:t>
            </a:r>
            <a:endParaRPr b="1" sz="24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